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6"/>
  </p:notesMasterIdLst>
  <p:handoutMasterIdLst>
    <p:handoutMasterId r:id="rId17"/>
  </p:handoutMasterIdLst>
  <p:sldIdLst>
    <p:sldId id="309" r:id="rId5"/>
    <p:sldId id="306" r:id="rId6"/>
    <p:sldId id="313" r:id="rId7"/>
    <p:sldId id="314" r:id="rId8"/>
    <p:sldId id="311" r:id="rId9"/>
    <p:sldId id="268" r:id="rId10"/>
    <p:sldId id="312" r:id="rId11"/>
    <p:sldId id="316" r:id="rId12"/>
    <p:sldId id="315" r:id="rId13"/>
    <p:sldId id="317" r:id="rId14"/>
    <p:sldId id="30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524" autoAdjust="0"/>
  </p:normalViewPr>
  <p:slideViewPr>
    <p:cSldViewPr snapToGrid="0">
      <p:cViewPr varScale="1">
        <p:scale>
          <a:sx n="72" d="100"/>
          <a:sy n="72" d="100"/>
        </p:scale>
        <p:origin x="660" y="66"/>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2/8/2023</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jpg>
</file>

<file path=ppt/media/image12.jpg>
</file>

<file path=ppt/media/image13.jpeg>
</file>

<file path=ppt/media/image2.jpe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Tree>
    <p:extLst>
      <p:ext uri="{BB962C8B-B14F-4D97-AF65-F5344CB8AC3E}">
        <p14:creationId xmlns:p14="http://schemas.microsoft.com/office/powerpoint/2010/main" val="19136215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730584" y="1901952"/>
            <a:ext cx="3937416" cy="2387600"/>
          </a:xfrm>
        </p:spPr>
        <p:txBody>
          <a:bodyPr>
            <a:normAutofit/>
          </a:bodyPr>
          <a:lstStyle/>
          <a:p>
            <a:r>
              <a:rPr lang="en-US" dirty="0">
                <a:latin typeface="Times New Roman" panose="02020603050405020304" pitchFamily="18" charset="0"/>
                <a:cs typeface="Times New Roman" panose="02020603050405020304" pitchFamily="18" charset="0"/>
              </a:rPr>
              <a:t>Why our  company is not using the Scrum methodology?</a:t>
            </a:r>
          </a:p>
        </p:txBody>
      </p:sp>
      <p:pic>
        <p:nvPicPr>
          <p:cNvPr id="16" name="Picture Placeholder 15" descr="photo of 2 men drawing a graph&#10;">
            <a:extLst>
              <a:ext uri="{FF2B5EF4-FFF2-40B4-BE49-F238E27FC236}">
                <a16:creationId xmlns:a16="http://schemas.microsoft.com/office/drawing/2014/main" id="{AE10A7AB-4E16-4B85-8C75-FABB6412DD5E}"/>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1393825" y="1143000"/>
            <a:ext cx="5029200" cy="4572000"/>
          </a:xfrm>
        </p:spPr>
      </p:pic>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E58E9-FC9D-6652-22AE-77F448CE944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Comments</a:t>
            </a:r>
          </a:p>
        </p:txBody>
      </p:sp>
      <p:sp>
        <p:nvSpPr>
          <p:cNvPr id="4" name="Content Placeholder 3">
            <a:extLst>
              <a:ext uri="{FF2B5EF4-FFF2-40B4-BE49-F238E27FC236}">
                <a16:creationId xmlns:a16="http://schemas.microsoft.com/office/drawing/2014/main" id="{1BCFEA0F-67C8-C558-2F0B-94E5AB5C27A5}"/>
              </a:ext>
            </a:extLst>
          </p:cNvPr>
          <p:cNvSpPr>
            <a:spLocks noGrp="1"/>
          </p:cNvSpPr>
          <p:nvPr>
            <p:ph sz="half" idx="2"/>
          </p:nvPr>
        </p:nvSpPr>
        <p:spPr>
          <a:xfrm>
            <a:off x="1341518" y="2754464"/>
            <a:ext cx="8640682" cy="2286000"/>
          </a:xfrm>
        </p:spPr>
        <p:txBody>
          <a:bodyPr>
            <a:normAutofit/>
          </a:bodyPr>
          <a:lstStyle/>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According to the facts and figures we can work on Agile method, and it will be very helpful for us in the future.</a:t>
            </a:r>
            <a:r>
              <a:rPr lang="en-US" sz="2000" b="1" dirty="0">
                <a:latin typeface="Times New Roman" panose="02020603050405020304" pitchFamily="18" charset="0"/>
                <a:cs typeface="Times New Roman" panose="02020603050405020304" pitchFamily="18" charset="0"/>
              </a:rPr>
              <a:t>(Muhammad Anas)</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I think we need to carry only in agile method because of its success rate.(</a:t>
            </a:r>
            <a:r>
              <a:rPr lang="en-US" sz="2000" b="1" dirty="0">
                <a:latin typeface="Times New Roman" panose="02020603050405020304" pitchFamily="18" charset="0"/>
                <a:cs typeface="Times New Roman" panose="02020603050405020304" pitchFamily="18" charset="0"/>
              </a:rPr>
              <a:t>Adeel Ahmad)</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If we want to be successful in our field and in the market, then we need to work on both waterfall and agile method. Agile method also uses scrum and Milestones method which is very useful. </a:t>
            </a:r>
            <a:r>
              <a:rPr lang="en-US" sz="2000" b="1" dirty="0">
                <a:latin typeface="Times New Roman" panose="02020603050405020304" pitchFamily="18" charset="0"/>
                <a:cs typeface="Times New Roman" panose="02020603050405020304" pitchFamily="18" charset="0"/>
              </a:rPr>
              <a:t>(Aurangzeb Younus)</a:t>
            </a:r>
          </a:p>
        </p:txBody>
      </p:sp>
      <p:sp>
        <p:nvSpPr>
          <p:cNvPr id="10" name="Slide Number Placeholder 9">
            <a:extLst>
              <a:ext uri="{FF2B5EF4-FFF2-40B4-BE49-F238E27FC236}">
                <a16:creationId xmlns:a16="http://schemas.microsoft.com/office/drawing/2014/main" id="{437092CA-2933-C8DB-B6F5-082D71F0EFED}"/>
              </a:ext>
            </a:extLst>
          </p:cNvPr>
          <p:cNvSpPr>
            <a:spLocks noGrp="1"/>
          </p:cNvSpPr>
          <p:nvPr>
            <p:ph type="sldNum" sz="quarter" idx="12"/>
          </p:nvPr>
        </p:nvSpPr>
        <p:spPr/>
        <p:txBody>
          <a:bodyPr/>
          <a:lstStyle/>
          <a:p>
            <a:fld id="{B5CEABB6-07DC-46E8-9B57-56EC44A396E5}" type="slidenum">
              <a:rPr lang="en-US" smtClean="0">
                <a:latin typeface="Times New Roman" panose="02020603050405020304" pitchFamily="18" charset="0"/>
                <a:cs typeface="Times New Roman" panose="02020603050405020304" pitchFamily="18" charset="0"/>
              </a:rPr>
              <a:pPr/>
              <a:t>10</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25294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24400" y="2450592"/>
            <a:ext cx="2743200" cy="640080"/>
          </a:xfrm>
        </p:spPr>
        <p:txBody>
          <a:bodyPr>
            <a:normAutofit/>
          </a:bodyPr>
          <a:lstStyle/>
          <a:p>
            <a:r>
              <a:rPr lang="en-US" dirty="0">
                <a:latin typeface="Times New Roman" panose="02020603050405020304" pitchFamily="18" charset="0"/>
                <a:cs typeface="Times New Roman" panose="02020603050405020304" pitchFamily="18" charset="0"/>
              </a:rPr>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idx="1"/>
          </p:nvPr>
        </p:nvSpPr>
        <p:spPr>
          <a:xfrm>
            <a:off x="4724400" y="3566160"/>
            <a:ext cx="2743200" cy="2651760"/>
          </a:xfrm>
        </p:spPr>
        <p:txBody>
          <a:bodyPr/>
          <a:lstStyle/>
          <a:p>
            <a:r>
              <a:rPr lang="en-US" dirty="0">
                <a:latin typeface="Times New Roman" panose="02020603050405020304" pitchFamily="18" charset="0"/>
                <a:cs typeface="Times New Roman" panose="02020603050405020304" pitchFamily="18" charset="0"/>
              </a:rPr>
              <a:t>Aqeel Ahmad</a:t>
            </a:r>
          </a:p>
          <a:p>
            <a:r>
              <a:rPr lang="en-US" dirty="0">
                <a:latin typeface="Times New Roman" panose="02020603050405020304" pitchFamily="18" charset="0"/>
                <a:cs typeface="Times New Roman" panose="02020603050405020304" pitchFamily="18" charset="0"/>
              </a:rPr>
              <a:t>08-02-2023</a:t>
            </a:r>
          </a:p>
          <a:p>
            <a:r>
              <a:rPr lang="en-US" sz="1600" dirty="0">
                <a:latin typeface="Times New Roman" panose="02020603050405020304" pitchFamily="18" charset="0"/>
                <a:cs typeface="Times New Roman" panose="02020603050405020304" pitchFamily="18" charset="0"/>
              </a:rPr>
              <a:t>Imaqeelahmad36@gmail.com</a:t>
            </a:r>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latin typeface="Times New Roman" panose="02020603050405020304" pitchFamily="18" charset="0"/>
                <a:cs typeface="Times New Roman" panose="02020603050405020304" pitchFamily="18" charset="0"/>
              </a:rPr>
              <a:pPr/>
              <a:t>11</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714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828800"/>
            <a:ext cx="4087368" cy="841248"/>
          </a:xfrm>
        </p:spPr>
        <p:txBody>
          <a:bodyPr>
            <a:normAutofit/>
          </a:bodyPr>
          <a:lstStyle/>
          <a:p>
            <a:r>
              <a:rPr lang="en-ZA" dirty="0">
                <a:latin typeface="Times New Roman" panose="02020603050405020304" pitchFamily="18" charset="0"/>
                <a:cs typeface="Times New Roman" panose="02020603050405020304" pitchFamily="18" charset="0"/>
              </a:rPr>
              <a:t>Vision statement</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463040" y="2670048"/>
            <a:ext cx="4087368" cy="2333639"/>
          </a:xfrm>
        </p:spPr>
        <p:txBody>
          <a:bodyPr vert="horz" lIns="91440" tIns="45720" rIns="91440" bIns="45720" rtlCol="0" anchor="t">
            <a:noAutofit/>
          </a:bodyPr>
          <a:lstStyle/>
          <a:p>
            <a:pPr algn="just"/>
            <a:r>
              <a:rPr lang="en-US" sz="1800" dirty="0">
                <a:latin typeface="Times New Roman" panose="02020603050405020304" pitchFamily="18" charset="0"/>
                <a:cs typeface="Times New Roman" panose="02020603050405020304" pitchFamily="18" charset="0"/>
              </a:rPr>
              <a:t>Our vision is to make our company one of the best company in the Whole country. So, due to that reason we have to focus on reliable and efficient methods that will benefit our company and we can become popular in the market by following the latest and a new approach of software development.</a:t>
            </a:r>
          </a:p>
        </p:txBody>
      </p:sp>
      <p:pic>
        <p:nvPicPr>
          <p:cNvPr id="17" name="Picture Placeholder 16" descr="team member&#10;">
            <a:extLst>
              <a:ext uri="{FF2B5EF4-FFF2-40B4-BE49-F238E27FC236}">
                <a16:creationId xmlns:a16="http://schemas.microsoft.com/office/drawing/2014/main" id="{675F9124-3F84-4444-8B6D-EC5BE819EFDA}"/>
              </a:ext>
            </a:extLst>
          </p:cNvPr>
          <p:cNvPicPr>
            <a:picLocks noGrp="1" noChangeAspect="1"/>
          </p:cNvPicPr>
          <p:nvPr>
            <p:ph type="pic" sz="quarter" idx="15"/>
          </p:nvPr>
        </p:nvPicPr>
        <p:blipFill rotWithShape="1">
          <a:blip r:embed="rId3" cstate="print">
            <a:extLst>
              <a:ext uri="{28A0092B-C50C-407E-A947-70E740481C1C}">
                <a14:useLocalDpi xmlns:a14="http://schemas.microsoft.com/office/drawing/2010/main"/>
              </a:ext>
            </a:extLst>
          </a:blip>
          <a:srcRect/>
          <a:stretch/>
        </p:blipFill>
        <p:spPr>
          <a:xfrm>
            <a:off x="6099048" y="777240"/>
            <a:ext cx="5184648" cy="5303520"/>
          </a:xfrm>
        </p:spPr>
      </p:pic>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latin typeface="Times New Roman" panose="02020603050405020304" pitchFamily="18" charset="0"/>
                <a:cs typeface="Times New Roman" panose="02020603050405020304" pitchFamily="18" charset="0"/>
              </a:rPr>
              <a:pPr/>
              <a:t>2</a:t>
            </a:fld>
            <a:endParaRPr lang="en-Z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2026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383967-83A3-1D14-F7C6-2DCBFC35DD1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Agile Method</a:t>
            </a:r>
          </a:p>
        </p:txBody>
      </p:sp>
      <p:sp>
        <p:nvSpPr>
          <p:cNvPr id="4" name="Content Placeholder 3">
            <a:extLst>
              <a:ext uri="{FF2B5EF4-FFF2-40B4-BE49-F238E27FC236}">
                <a16:creationId xmlns:a16="http://schemas.microsoft.com/office/drawing/2014/main" id="{6F141042-65A6-2171-33E7-B1E46844D017}"/>
              </a:ext>
            </a:extLst>
          </p:cNvPr>
          <p:cNvSpPr>
            <a:spLocks noGrp="1"/>
          </p:cNvSpPr>
          <p:nvPr>
            <p:ph idx="1"/>
          </p:nvPr>
        </p:nvSpPr>
        <p:spPr>
          <a:xfrm>
            <a:off x="1463039" y="2670048"/>
            <a:ext cx="3599291" cy="2922369"/>
          </a:xfrm>
        </p:spPr>
        <p:txBody>
          <a:bodyPr/>
          <a:lstStyle/>
          <a:p>
            <a:pPr algn="just"/>
            <a:r>
              <a:rPr lang="en-US" sz="1600" b="1" dirty="0">
                <a:latin typeface="Times New Roman" panose="02020603050405020304" pitchFamily="18" charset="0"/>
                <a:cs typeface="Times New Roman" panose="02020603050405020304" pitchFamily="18" charset="0"/>
              </a:rPr>
              <a:t>In agile the tasks are divided to time boxes (small time frames) to deliver specific features for a release.</a:t>
            </a:r>
          </a:p>
          <a:p>
            <a:pPr algn="just"/>
            <a:r>
              <a:rPr lang="en-US" dirty="0">
                <a:latin typeface="Times New Roman" panose="02020603050405020304" pitchFamily="18" charset="0"/>
                <a:cs typeface="Times New Roman" panose="02020603050405020304" pitchFamily="18" charset="0"/>
              </a:rPr>
              <a:t>Iterative approach is taken and working software build is delivered after each iteration. Each build is incremental in terms of features; the final build holds all the features required by the customer.</a:t>
            </a:r>
            <a:endParaRPr lang="en-US" b="1"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AEABF51A-0206-5B8A-B6BB-95ADD0C7F982}"/>
              </a:ext>
            </a:extLst>
          </p:cNvPr>
          <p:cNvSpPr>
            <a:spLocks noGrp="1"/>
          </p:cNvSpPr>
          <p:nvPr>
            <p:ph type="sldNum" sz="quarter" idx="12"/>
          </p:nvPr>
        </p:nvSpPr>
        <p:spPr/>
        <p:txBody>
          <a:bodyPr/>
          <a:lstStyle/>
          <a:p>
            <a:fld id="{B5CEABB6-07DC-46E8-9B57-56EC44A396E5}" type="slidenum">
              <a:rPr lang="en-US" smtClean="0">
                <a:latin typeface="Times New Roman" panose="02020603050405020304" pitchFamily="18" charset="0"/>
                <a:cs typeface="Times New Roman" panose="02020603050405020304" pitchFamily="18" charset="0"/>
              </a:rPr>
              <a:t>3</a:t>
            </a:fld>
            <a:endParaRPr lang="en-US" dirty="0">
              <a:latin typeface="Times New Roman" panose="02020603050405020304" pitchFamily="18" charset="0"/>
              <a:cs typeface="Times New Roman" panose="02020603050405020304" pitchFamily="18" charset="0"/>
            </a:endParaRPr>
          </a:p>
        </p:txBody>
      </p:sp>
      <p:sp>
        <p:nvSpPr>
          <p:cNvPr id="13" name="Title 2">
            <a:extLst>
              <a:ext uri="{FF2B5EF4-FFF2-40B4-BE49-F238E27FC236}">
                <a16:creationId xmlns:a16="http://schemas.microsoft.com/office/drawing/2014/main" id="{31AE1002-A526-8844-4702-5E2170EB5F54}"/>
              </a:ext>
            </a:extLst>
          </p:cNvPr>
          <p:cNvSpPr txBox="1">
            <a:spLocks/>
          </p:cNvSpPr>
          <p:nvPr/>
        </p:nvSpPr>
        <p:spPr>
          <a:xfrm>
            <a:off x="5802067" y="1828800"/>
            <a:ext cx="4087368" cy="8412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Waterfall Method</a:t>
            </a:r>
          </a:p>
        </p:txBody>
      </p:sp>
      <p:sp>
        <p:nvSpPr>
          <p:cNvPr id="14" name="Content Placeholder 3">
            <a:extLst>
              <a:ext uri="{FF2B5EF4-FFF2-40B4-BE49-F238E27FC236}">
                <a16:creationId xmlns:a16="http://schemas.microsoft.com/office/drawing/2014/main" id="{DA789F8A-C3C5-33CE-10BF-F1D06633D9C4}"/>
              </a:ext>
            </a:extLst>
          </p:cNvPr>
          <p:cNvSpPr txBox="1">
            <a:spLocks/>
          </p:cNvSpPr>
          <p:nvPr/>
        </p:nvSpPr>
        <p:spPr>
          <a:xfrm>
            <a:off x="5802067" y="2564030"/>
            <a:ext cx="3599291" cy="2922369"/>
          </a:xfrm>
          <a:prstGeom prst="rect">
            <a:avLst/>
          </a:prstGeom>
        </p:spPr>
        <p:txBody>
          <a:bodyPr vert="horz" lIns="91440" tIns="45720" rIns="91440" bIns="45720" rtlCol="0">
            <a:normAutofit/>
          </a:bodyPr>
          <a:lstStyle>
            <a:lvl1pPr marL="0" indent="0" algn="l" defTabSz="914400" rtl="0" eaLnBrk="1" latinLnBrk="0" hangingPunct="1">
              <a:lnSpc>
                <a:spcPts val="2200"/>
              </a:lnSpc>
              <a:spcBef>
                <a:spcPts val="1000"/>
              </a:spcBef>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b="1" i="0" dirty="0">
                <a:solidFill>
                  <a:srgbClr val="202124"/>
                </a:solidFill>
                <a:effectLst/>
                <a:latin typeface="Times New Roman" panose="02020603050405020304" pitchFamily="18" charset="0"/>
                <a:cs typeface="Times New Roman" panose="02020603050405020304" pitchFamily="18" charset="0"/>
              </a:rPr>
              <a:t>Waterfall model — is a sequential development process that flows like a waterfall through all phases of a project (analysis, design, development, and testing, for example), with each phase completely wrapping up before the next phase begins.</a:t>
            </a:r>
            <a:endParaRPr lang="en-US" sz="1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5443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17415A3-E419-52EB-4643-2C10509C78BE}"/>
              </a:ext>
            </a:extLst>
          </p:cNvPr>
          <p:cNvSpPr>
            <a:spLocks noGrp="1"/>
          </p:cNvSpPr>
          <p:nvPr>
            <p:ph type="sldNum" sz="quarter" idx="12"/>
          </p:nvPr>
        </p:nvSpPr>
        <p:spPr/>
        <p:txBody>
          <a:bodyPr/>
          <a:lstStyle/>
          <a:p>
            <a:fld id="{B5CEABB6-07DC-46E8-9B57-56EC44A396E5}" type="slidenum">
              <a:rPr lang="en-US" smtClean="0"/>
              <a:t>4</a:t>
            </a:fld>
            <a:endParaRPr lang="en-US" dirty="0"/>
          </a:p>
        </p:txBody>
      </p:sp>
      <p:pic>
        <p:nvPicPr>
          <p:cNvPr id="9" name="Picture 8">
            <a:extLst>
              <a:ext uri="{FF2B5EF4-FFF2-40B4-BE49-F238E27FC236}">
                <a16:creationId xmlns:a16="http://schemas.microsoft.com/office/drawing/2014/main" id="{C7D768F6-04CF-0650-6AA2-57BFBEB491B4}"/>
              </a:ext>
            </a:extLst>
          </p:cNvPr>
          <p:cNvPicPr>
            <a:picLocks noChangeAspect="1"/>
          </p:cNvPicPr>
          <p:nvPr/>
        </p:nvPicPr>
        <p:blipFill>
          <a:blip r:embed="rId2"/>
          <a:stretch>
            <a:fillRect/>
          </a:stretch>
        </p:blipFill>
        <p:spPr>
          <a:xfrm>
            <a:off x="1802295" y="1232452"/>
            <a:ext cx="8587409" cy="4638262"/>
          </a:xfrm>
          <a:prstGeom prst="rect">
            <a:avLst/>
          </a:prstGeom>
        </p:spPr>
      </p:pic>
    </p:spTree>
    <p:extLst>
      <p:ext uri="{BB962C8B-B14F-4D97-AF65-F5344CB8AC3E}">
        <p14:creationId xmlns:p14="http://schemas.microsoft.com/office/powerpoint/2010/main" val="4265927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66800" y="1500288"/>
            <a:ext cx="10058400" cy="565265"/>
          </a:xfrm>
        </p:spPr>
        <p:txBody>
          <a:bodyPr>
            <a:normAutofit/>
          </a:bodyPr>
          <a:lstStyle/>
          <a:p>
            <a:r>
              <a:rPr lang="en-US" dirty="0">
                <a:latin typeface="Times New Roman" panose="02020603050405020304" pitchFamily="18" charset="0"/>
                <a:cs typeface="Times New Roman" panose="02020603050405020304" pitchFamily="18" charset="0"/>
              </a:rPr>
              <a:t>Market</a:t>
            </a:r>
            <a:r>
              <a:rPr lang="en-US" dirty="0"/>
              <a:t> summary</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pic>
        <p:nvPicPr>
          <p:cNvPr id="8" name="Picture 7" descr="Chart&#10;&#10;Description automatically generated">
            <a:extLst>
              <a:ext uri="{FF2B5EF4-FFF2-40B4-BE49-F238E27FC236}">
                <a16:creationId xmlns:a16="http://schemas.microsoft.com/office/drawing/2014/main" id="{2B57A4E2-D3DE-F0CA-F461-451B3E030CB7}"/>
              </a:ext>
            </a:extLst>
          </p:cNvPr>
          <p:cNvPicPr>
            <a:picLocks noChangeAspect="1"/>
          </p:cNvPicPr>
          <p:nvPr/>
        </p:nvPicPr>
        <p:blipFill>
          <a:blip r:embed="rId2"/>
          <a:stretch>
            <a:fillRect/>
          </a:stretch>
        </p:blipFill>
        <p:spPr>
          <a:xfrm>
            <a:off x="2452248" y="2065553"/>
            <a:ext cx="7671818" cy="3671147"/>
          </a:xfrm>
          <a:prstGeom prst="rect">
            <a:avLst/>
          </a:prstGeom>
        </p:spPr>
      </p:pic>
    </p:spTree>
    <p:extLst>
      <p:ext uri="{BB962C8B-B14F-4D97-AF65-F5344CB8AC3E}">
        <p14:creationId xmlns:p14="http://schemas.microsoft.com/office/powerpoint/2010/main" val="3153892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600200" y="1371600"/>
            <a:ext cx="8763000" cy="640080"/>
          </a:xfrm>
        </p:spPr>
        <p:txBody>
          <a:bodyPr>
            <a:noAutofit/>
          </a:bodyPr>
          <a:lstStyle/>
          <a:p>
            <a:r>
              <a:rPr lang="en-US" dirty="0">
                <a:latin typeface="Times New Roman" panose="02020603050405020304" pitchFamily="18" charset="0"/>
                <a:cs typeface="Times New Roman" panose="02020603050405020304" pitchFamily="18" charset="0"/>
              </a:rPr>
              <a:t>Rewards of using Agile Method</a:t>
            </a:r>
          </a:p>
        </p:txBody>
      </p:sp>
      <p:sp>
        <p:nvSpPr>
          <p:cNvPr id="34" name="Content Placeholder 33">
            <a:extLst>
              <a:ext uri="{FF2B5EF4-FFF2-40B4-BE49-F238E27FC236}">
                <a16:creationId xmlns:a16="http://schemas.microsoft.com/office/drawing/2014/main" id="{213EBF44-0FC2-4FC4-AC05-BD5EB2F3CBF2}"/>
              </a:ext>
            </a:extLst>
          </p:cNvPr>
          <p:cNvSpPr>
            <a:spLocks noGrp="1"/>
          </p:cNvSpPr>
          <p:nvPr>
            <p:ph sz="quarter" idx="4"/>
          </p:nvPr>
        </p:nvSpPr>
        <p:spPr>
          <a:xfrm>
            <a:off x="1600200" y="2011680"/>
            <a:ext cx="8991600" cy="3474720"/>
          </a:xfrm>
        </p:spPr>
        <p:txBody>
          <a:bodyPr/>
          <a:lstStyle/>
          <a:p>
            <a:pPr marL="342900" indent="-342900" algn="just">
              <a:buFont typeface="+mj-lt"/>
              <a:buAutoNum type="arabicPeriod"/>
            </a:pPr>
            <a:r>
              <a:rPr lang="en-US" dirty="0">
                <a:latin typeface="Times New Roman" panose="02020603050405020304" pitchFamily="18" charset="0"/>
                <a:cs typeface="Times New Roman" panose="02020603050405020304" pitchFamily="18" charset="0"/>
              </a:rPr>
              <a:t>Customer satisfaction by rapid, continuous delivery of useful software. </a:t>
            </a:r>
          </a:p>
          <a:p>
            <a:pPr marL="342900" indent="-342900" algn="just">
              <a:buFont typeface="+mj-lt"/>
              <a:buAutoNum type="arabicPeriod"/>
            </a:pPr>
            <a:r>
              <a:rPr lang="en-US" dirty="0">
                <a:latin typeface="Times New Roman" panose="02020603050405020304" pitchFamily="18" charset="0"/>
                <a:cs typeface="Times New Roman" panose="02020603050405020304" pitchFamily="18" charset="0"/>
              </a:rPr>
              <a:t> People and interactions are emphasized rather than process and tools. </a:t>
            </a:r>
          </a:p>
          <a:p>
            <a:pPr marL="342900" indent="-342900" algn="just">
              <a:buFont typeface="+mj-lt"/>
              <a:buAutoNum type="arabicPeriod"/>
            </a:pPr>
            <a:r>
              <a:rPr lang="en-US" dirty="0">
                <a:latin typeface="Times New Roman" panose="02020603050405020304" pitchFamily="18" charset="0"/>
                <a:cs typeface="Times New Roman" panose="02020603050405020304" pitchFamily="18" charset="0"/>
              </a:rPr>
              <a:t>Customers, developers and testers constantly interact with each other. </a:t>
            </a:r>
          </a:p>
          <a:p>
            <a:pPr marL="342900" indent="-342900" algn="just">
              <a:buFont typeface="+mj-lt"/>
              <a:buAutoNum type="arabicPeriod"/>
            </a:pPr>
            <a:r>
              <a:rPr lang="en-US" dirty="0">
                <a:latin typeface="Times New Roman" panose="02020603050405020304" pitchFamily="18" charset="0"/>
                <a:cs typeface="Times New Roman" panose="02020603050405020304" pitchFamily="18" charset="0"/>
              </a:rPr>
              <a:t> Working software is delivered frequently (weeks rather than months). </a:t>
            </a:r>
          </a:p>
          <a:p>
            <a:pPr marL="342900" indent="-342900" algn="just">
              <a:buFont typeface="+mj-lt"/>
              <a:buAutoNum type="arabicPeriod"/>
            </a:pPr>
            <a:r>
              <a:rPr lang="en-US" dirty="0">
                <a:latin typeface="Times New Roman" panose="02020603050405020304" pitchFamily="18" charset="0"/>
                <a:cs typeface="Times New Roman" panose="02020603050405020304" pitchFamily="18" charset="0"/>
              </a:rPr>
              <a:t>Face-to-face conversation is the best form of communication. </a:t>
            </a:r>
          </a:p>
          <a:p>
            <a:pPr marL="342900" indent="-342900" algn="just">
              <a:buFont typeface="+mj-lt"/>
              <a:buAutoNum type="arabicPeriod"/>
            </a:pPr>
            <a:r>
              <a:rPr lang="en-US" dirty="0">
                <a:latin typeface="Times New Roman" panose="02020603050405020304" pitchFamily="18" charset="0"/>
                <a:cs typeface="Times New Roman" panose="02020603050405020304" pitchFamily="18" charset="0"/>
              </a:rPr>
              <a:t>Close daily cooperation between businesspeople and developers. </a:t>
            </a:r>
          </a:p>
          <a:p>
            <a:pPr marL="342900" indent="-342900" algn="just">
              <a:buFont typeface="+mj-lt"/>
              <a:buAutoNum type="arabicPeriod"/>
            </a:pPr>
            <a:r>
              <a:rPr lang="en-US" dirty="0">
                <a:latin typeface="Times New Roman" panose="02020603050405020304" pitchFamily="18" charset="0"/>
                <a:cs typeface="Times New Roman" panose="02020603050405020304" pitchFamily="18" charset="0"/>
              </a:rPr>
              <a:t>Continuous attention to technical excellence and good design. </a:t>
            </a:r>
          </a:p>
          <a:p>
            <a:pPr marL="342900" indent="-342900" algn="just">
              <a:buFont typeface="+mj-lt"/>
              <a:buAutoNum type="arabicPeriod"/>
            </a:pPr>
            <a:r>
              <a:rPr lang="en-US" dirty="0">
                <a:latin typeface="Times New Roman" panose="02020603050405020304" pitchFamily="18" charset="0"/>
                <a:cs typeface="Times New Roman" panose="02020603050405020304" pitchFamily="18" charset="0"/>
              </a:rPr>
              <a:t>Regular adaptation to changing circumstances. </a:t>
            </a:r>
          </a:p>
          <a:p>
            <a:pPr marL="342900" indent="-342900" algn="just">
              <a:buFont typeface="+mj-lt"/>
              <a:buAutoNum type="arabicPeriod"/>
            </a:pPr>
            <a:r>
              <a:rPr lang="en-US" dirty="0">
                <a:latin typeface="Times New Roman" panose="02020603050405020304" pitchFamily="18" charset="0"/>
                <a:cs typeface="Times New Roman" panose="02020603050405020304" pitchFamily="18" charset="0"/>
              </a:rPr>
              <a:t>Even late changes in requirements are welcomed</a:t>
            </a:r>
            <a:endParaRPr lang="en-ZA" noProof="1">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47081026-6073-4FB4-BACC-6C021DD4E92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latin typeface="Times New Roman" panose="02020603050405020304" pitchFamily="18" charset="0"/>
                <a:cs typeface="Times New Roman" panose="02020603050405020304" pitchFamily="18" charset="0"/>
              </a:rPr>
              <a:pPr/>
              <a:t>6</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1694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5201E-0D0B-4879-A91C-D4ED47D7B6E2}"/>
              </a:ext>
            </a:extLst>
          </p:cNvPr>
          <p:cNvSpPr>
            <a:spLocks noGrp="1"/>
          </p:cNvSpPr>
          <p:nvPr>
            <p:ph type="title"/>
          </p:nvPr>
        </p:nvSpPr>
        <p:spPr>
          <a:xfrm>
            <a:off x="1271016" y="1929383"/>
            <a:ext cx="4480560" cy="640080"/>
          </a:xfrm>
        </p:spPr>
        <p:txBody>
          <a:bodyPr>
            <a:noAutofit/>
          </a:bodyPr>
          <a:lstStyle/>
          <a:p>
            <a:r>
              <a:rPr lang="en-US" sz="2400" dirty="0">
                <a:latin typeface="Times New Roman" panose="02020603050405020304" pitchFamily="18" charset="0"/>
                <a:cs typeface="Times New Roman" panose="02020603050405020304" pitchFamily="18" charset="0"/>
              </a:rPr>
              <a:t>Key issues with Waterfall model</a:t>
            </a:r>
          </a:p>
        </p:txBody>
      </p:sp>
      <p:pic>
        <p:nvPicPr>
          <p:cNvPr id="43" name="Picture Placeholder 42" descr="Photo of two businessmen drawing a graph&#10;">
            <a:extLst>
              <a:ext uri="{FF2B5EF4-FFF2-40B4-BE49-F238E27FC236}">
                <a16:creationId xmlns:a16="http://schemas.microsoft.com/office/drawing/2014/main" id="{9B6C9607-2FE7-4BA2-A78E-6122DAAD2E62}"/>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6208776" y="1289304"/>
            <a:ext cx="4572000" cy="4334256"/>
          </a:xfrm>
        </p:spPr>
      </p:pic>
      <p:sp>
        <p:nvSpPr>
          <p:cNvPr id="38" name="Slide Number Placeholder 37">
            <a:extLst>
              <a:ext uri="{FF2B5EF4-FFF2-40B4-BE49-F238E27FC236}">
                <a16:creationId xmlns:a16="http://schemas.microsoft.com/office/drawing/2014/main" id="{317B426A-ED12-4FB0-AEFB-637E82DB897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latin typeface="Times New Roman" panose="02020603050405020304" pitchFamily="18" charset="0"/>
                <a:cs typeface="Times New Roman" panose="02020603050405020304" pitchFamily="18" charset="0"/>
              </a:rPr>
              <a:pPr/>
              <a:t>7</a:t>
            </a:fld>
            <a:endParaRPr lang="en-US" dirty="0">
              <a:latin typeface="Times New Roman" panose="02020603050405020304" pitchFamily="18" charset="0"/>
              <a:cs typeface="Times New Roman" panose="02020603050405020304" pitchFamily="18" charset="0"/>
            </a:endParaRPr>
          </a:p>
        </p:txBody>
      </p:sp>
      <p:sp>
        <p:nvSpPr>
          <p:cNvPr id="11" name="Content Placeholder 10">
            <a:extLst>
              <a:ext uri="{FF2B5EF4-FFF2-40B4-BE49-F238E27FC236}">
                <a16:creationId xmlns:a16="http://schemas.microsoft.com/office/drawing/2014/main" id="{7C629FF5-071C-F5D1-BF5C-AADDAA7FA002}"/>
              </a:ext>
            </a:extLst>
          </p:cNvPr>
          <p:cNvSpPr>
            <a:spLocks noGrp="1"/>
          </p:cNvSpPr>
          <p:nvPr>
            <p:ph sz="half" idx="2"/>
          </p:nvPr>
        </p:nvSpPr>
        <p:spPr>
          <a:xfrm>
            <a:off x="1298448" y="2569463"/>
            <a:ext cx="4572000" cy="3054097"/>
          </a:xfrm>
        </p:spPr>
        <p:txBody>
          <a:bodyPr>
            <a:normAutofit/>
          </a:bodyPr>
          <a:lstStyle/>
          <a:p>
            <a:pPr marL="342900" indent="-342900">
              <a:buFont typeface="+mj-lt"/>
              <a:buAutoNum type="arabicParenR"/>
            </a:pPr>
            <a:r>
              <a:rPr lang="en-US" dirty="0">
                <a:latin typeface="Times New Roman" panose="02020603050405020304" pitchFamily="18" charset="0"/>
                <a:cs typeface="Times New Roman" panose="02020603050405020304" pitchFamily="18" charset="0"/>
              </a:rPr>
              <a:t>It does not allow for much reflection or revision.</a:t>
            </a:r>
          </a:p>
          <a:p>
            <a:pPr marL="342900" indent="-342900">
              <a:buFont typeface="+mj-lt"/>
              <a:buAutoNum type="arabicParenR"/>
            </a:pPr>
            <a:r>
              <a:rPr lang="en-US" dirty="0">
                <a:latin typeface="Times New Roman" panose="02020603050405020304" pitchFamily="18" charset="0"/>
                <a:cs typeface="Times New Roman" panose="02020603050405020304" pitchFamily="18" charset="0"/>
              </a:rPr>
              <a:t>High amounts of risk and uncertainty.</a:t>
            </a:r>
          </a:p>
          <a:p>
            <a:pPr marL="342900" indent="-342900">
              <a:buFont typeface="+mj-lt"/>
              <a:buAutoNum type="arabicParenR"/>
            </a:pPr>
            <a:r>
              <a:rPr lang="en-US" dirty="0">
                <a:latin typeface="Times New Roman" panose="02020603050405020304" pitchFamily="18" charset="0"/>
                <a:cs typeface="Times New Roman" panose="02020603050405020304" pitchFamily="18" charset="0"/>
              </a:rPr>
              <a:t>Not a good model for complex and object-oriented projects. </a:t>
            </a:r>
          </a:p>
          <a:p>
            <a:pPr marL="342900" indent="-342900">
              <a:buFont typeface="+mj-lt"/>
              <a:buAutoNum type="arabicParenR"/>
            </a:pPr>
            <a:r>
              <a:rPr lang="en-US" dirty="0">
                <a:latin typeface="Times New Roman" panose="02020603050405020304" pitchFamily="18" charset="0"/>
                <a:cs typeface="Times New Roman" panose="02020603050405020304" pitchFamily="18" charset="0"/>
              </a:rPr>
              <a:t>Poor model for long and ongoing projects.</a:t>
            </a:r>
          </a:p>
          <a:p>
            <a:pPr marL="342900" indent="-342900">
              <a:buFont typeface="+mj-lt"/>
              <a:buAutoNum type="arabicParenR"/>
            </a:pPr>
            <a:r>
              <a:rPr lang="en-US" dirty="0">
                <a:latin typeface="Times New Roman" panose="02020603050405020304" pitchFamily="18" charset="0"/>
                <a:cs typeface="Times New Roman" panose="02020603050405020304" pitchFamily="18" charset="0"/>
              </a:rPr>
              <a:t>Not suitable for the projects where requirements are at a moderate to high risk of changing. So, risk and uncertainty is high with this process model.</a:t>
            </a:r>
          </a:p>
          <a:p>
            <a:pPr marL="342900" indent="-342900">
              <a:buFont typeface="+mj-lt"/>
              <a:buAutoNum type="arabicParenR"/>
            </a:pPr>
            <a:r>
              <a:rPr lang="en-US" dirty="0">
                <a:latin typeface="Times New Roman" panose="02020603050405020304" pitchFamily="18" charset="0"/>
                <a:cs typeface="Times New Roman" panose="02020603050405020304" pitchFamily="18" charset="0"/>
              </a:rPr>
              <a:t>It is difficult to measure progress within stages.</a:t>
            </a:r>
          </a:p>
        </p:txBody>
      </p:sp>
    </p:spTree>
    <p:extLst>
      <p:ext uri="{BB962C8B-B14F-4D97-AF65-F5344CB8AC3E}">
        <p14:creationId xmlns:p14="http://schemas.microsoft.com/office/powerpoint/2010/main" val="3084643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B150C-51C6-7825-3281-FE876DA8E2B2}"/>
              </a:ext>
            </a:extLst>
          </p:cNvPr>
          <p:cNvSpPr>
            <a:spLocks noGrp="1"/>
          </p:cNvSpPr>
          <p:nvPr>
            <p:ph type="title"/>
          </p:nvPr>
        </p:nvSpPr>
        <p:spPr>
          <a:xfrm>
            <a:off x="1298448" y="1372792"/>
            <a:ext cx="4480560" cy="640080"/>
          </a:xfrm>
        </p:spPr>
        <p:txBody>
          <a:bodyPr/>
          <a:lstStyle/>
          <a:p>
            <a:r>
              <a:rPr lang="en-US" dirty="0"/>
              <a:t>Scrum</a:t>
            </a:r>
          </a:p>
        </p:txBody>
      </p:sp>
      <p:sp>
        <p:nvSpPr>
          <p:cNvPr id="4" name="Content Placeholder 3">
            <a:extLst>
              <a:ext uri="{FF2B5EF4-FFF2-40B4-BE49-F238E27FC236}">
                <a16:creationId xmlns:a16="http://schemas.microsoft.com/office/drawing/2014/main" id="{B0EB3837-C75D-9167-C8FF-1D199B8F81C8}"/>
              </a:ext>
            </a:extLst>
          </p:cNvPr>
          <p:cNvSpPr>
            <a:spLocks noGrp="1"/>
          </p:cNvSpPr>
          <p:nvPr>
            <p:ph sz="half" idx="2"/>
          </p:nvPr>
        </p:nvSpPr>
        <p:spPr>
          <a:xfrm>
            <a:off x="1624318" y="2012872"/>
            <a:ext cx="9215959" cy="3712067"/>
          </a:xfrm>
        </p:spPr>
        <p:txBody>
          <a:bodyPr>
            <a:normAutofit/>
          </a:bodyPr>
          <a:lstStyle/>
          <a:p>
            <a:pPr marL="342900" indent="-342900">
              <a:buFont typeface="Arial" panose="020B0604020202020204" pitchFamily="34" charset="0"/>
              <a:buChar char="•"/>
            </a:pPr>
            <a:endParaRPr lang="en-US" sz="2000" b="1" dirty="0"/>
          </a:p>
          <a:p>
            <a:pPr marL="342900" indent="-342900">
              <a:buFont typeface="Arial" panose="020B0604020202020204" pitchFamily="34" charset="0"/>
              <a:buChar char="•"/>
            </a:pPr>
            <a:r>
              <a:rPr lang="en-US" sz="2400" b="1" dirty="0"/>
              <a:t>Scrum is a framework of Agile</a:t>
            </a:r>
            <a:r>
              <a:rPr lang="en-US" sz="2400" dirty="0"/>
              <a:t>. </a:t>
            </a:r>
          </a:p>
          <a:p>
            <a:pPr marL="285750" indent="-285750" algn="just">
              <a:buFont typeface="Arial" panose="020B0604020202020204" pitchFamily="34" charset="0"/>
              <a:buChar char="•"/>
            </a:pPr>
            <a:r>
              <a:rPr lang="en-US" sz="2400" dirty="0"/>
              <a:t>With scrum, </a:t>
            </a:r>
            <a:r>
              <a:rPr lang="en-US" sz="2400" b="1" dirty="0"/>
              <a:t>the product is built in a series of sprints (fixed-length iterations)</a:t>
            </a:r>
            <a:r>
              <a:rPr lang="en-US" sz="2400" dirty="0"/>
              <a:t> that give teams a framework for shipping software on regular bases.</a:t>
            </a:r>
          </a:p>
          <a:p>
            <a:pPr marL="285750" indent="-285750" algn="just">
              <a:buFont typeface="Arial" panose="020B0604020202020204" pitchFamily="34" charset="0"/>
              <a:buChar char="•"/>
            </a:pPr>
            <a:r>
              <a:rPr lang="en-US" sz="2400" b="1" dirty="0"/>
              <a:t>Milestones</a:t>
            </a:r>
            <a:r>
              <a:rPr lang="en-US" sz="2400" dirty="0"/>
              <a:t>–i.e., the end of a sprint–come frequently, bringing with them a feeling of tangible progress with each cycle that focuses and energizes everyone.</a:t>
            </a:r>
          </a:p>
          <a:p>
            <a:pPr marL="285750" indent="-285750" algn="just">
              <a:buFont typeface="Arial" panose="020B0604020202020204" pitchFamily="34" charset="0"/>
              <a:buChar char="•"/>
            </a:pPr>
            <a:r>
              <a:rPr lang="en-US" sz="2400" b="1" dirty="0"/>
              <a:t>Short iterations </a:t>
            </a:r>
            <a:r>
              <a:rPr lang="en-US" sz="2400" dirty="0"/>
              <a:t>also reinforce the importance of good estimation and fast feedback from tests </a:t>
            </a:r>
          </a:p>
        </p:txBody>
      </p:sp>
      <p:sp>
        <p:nvSpPr>
          <p:cNvPr id="10" name="Slide Number Placeholder 9">
            <a:extLst>
              <a:ext uri="{FF2B5EF4-FFF2-40B4-BE49-F238E27FC236}">
                <a16:creationId xmlns:a16="http://schemas.microsoft.com/office/drawing/2014/main" id="{25DAC9AC-BC24-A366-44F1-0F5ABF31834A}"/>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1918158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FE8E94F-AF14-EAB3-F228-BEC7B90ED22F}"/>
              </a:ext>
            </a:extLst>
          </p:cNvPr>
          <p:cNvSpPr>
            <a:spLocks noGrp="1"/>
          </p:cNvSpPr>
          <p:nvPr>
            <p:ph type="body" idx="1"/>
          </p:nvPr>
        </p:nvSpPr>
        <p:spPr>
          <a:xfrm>
            <a:off x="1298446" y="1234440"/>
            <a:ext cx="8627431" cy="700586"/>
          </a:xfrm>
        </p:spPr>
        <p:txBody>
          <a:bodyPr>
            <a:normAutofit/>
          </a:bodyPr>
          <a:lstStyle/>
          <a:p>
            <a:r>
              <a:rPr lang="en-US" sz="2800" dirty="0">
                <a:latin typeface="Times New Roman" panose="02020603050405020304" pitchFamily="18" charset="0"/>
                <a:cs typeface="Times New Roman" panose="02020603050405020304" pitchFamily="18" charset="0"/>
              </a:rPr>
              <a:t>Which Methodology we need to focus on</a:t>
            </a:r>
          </a:p>
        </p:txBody>
      </p:sp>
      <p:sp>
        <p:nvSpPr>
          <p:cNvPr id="4" name="Content Placeholder 3">
            <a:extLst>
              <a:ext uri="{FF2B5EF4-FFF2-40B4-BE49-F238E27FC236}">
                <a16:creationId xmlns:a16="http://schemas.microsoft.com/office/drawing/2014/main" id="{C41A9782-FB51-6F50-EC39-E0B33C58D103}"/>
              </a:ext>
            </a:extLst>
          </p:cNvPr>
          <p:cNvSpPr>
            <a:spLocks noGrp="1"/>
          </p:cNvSpPr>
          <p:nvPr>
            <p:ph sz="half" idx="2"/>
          </p:nvPr>
        </p:nvSpPr>
        <p:spPr>
          <a:xfrm>
            <a:off x="1298447" y="2173357"/>
            <a:ext cx="9608091" cy="3450203"/>
          </a:xfrm>
        </p:spPr>
        <p:txBody>
          <a:bodyPr>
            <a:normAutofit/>
          </a:bodyPr>
          <a:lstStyle/>
          <a:p>
            <a:pPr algn="just"/>
            <a:r>
              <a:rPr lang="en-US" sz="2400" dirty="0">
                <a:latin typeface="Times New Roman" panose="02020603050405020304" pitchFamily="18" charset="0"/>
                <a:cs typeface="Times New Roman" panose="02020603050405020304" pitchFamily="18" charset="0"/>
              </a:rPr>
              <a:t>You can’t rely just on waterfall model only or to agile method only. It depends upon the requirements that which model you are trying to use. The main component in the project is requirement analysis which contributes almost 60-70% on the whole project and if there is an issue with requirements then you can’t use the waterfall model. So, you have to rely on Agile method because usually customers changes their requirements with time. So, if the project is lengthy then you need to go with the Agile method. If the project is small and you have clear requirements, then you can use waterfall model because it is good in this condition.</a:t>
            </a:r>
          </a:p>
          <a:p>
            <a:pPr algn="just"/>
            <a:r>
              <a:rPr lang="en-US" sz="2400" dirty="0">
                <a:latin typeface="Times New Roman" panose="02020603050405020304" pitchFamily="18" charset="0"/>
                <a:cs typeface="Times New Roman" panose="02020603050405020304" pitchFamily="18" charset="0"/>
              </a:rPr>
              <a:t>So, you can’t just stick to one method. You have to focus on booth methodologies so that it can benefit you and to your company.</a:t>
            </a:r>
          </a:p>
          <a:p>
            <a:endParaRPr lang="en-US" sz="1600" dirty="0">
              <a:latin typeface="Times New Roman" panose="02020603050405020304" pitchFamily="18" charset="0"/>
              <a:cs typeface="Times New Roman" panose="02020603050405020304" pitchFamily="18" charset="0"/>
            </a:endParaRPr>
          </a:p>
        </p:txBody>
      </p:sp>
      <p:sp>
        <p:nvSpPr>
          <p:cNvPr id="10" name="Slide Number Placeholder 9">
            <a:extLst>
              <a:ext uri="{FF2B5EF4-FFF2-40B4-BE49-F238E27FC236}">
                <a16:creationId xmlns:a16="http://schemas.microsoft.com/office/drawing/2014/main" id="{2AA8BF15-31ED-DB73-73E7-CBD2357C13CA}"/>
              </a:ext>
            </a:extLst>
          </p:cNvPr>
          <p:cNvSpPr>
            <a:spLocks noGrp="1"/>
          </p:cNvSpPr>
          <p:nvPr>
            <p:ph type="sldNum" sz="quarter" idx="12"/>
          </p:nvPr>
        </p:nvSpPr>
        <p:spPr/>
        <p:txBody>
          <a:bodyPr/>
          <a:lstStyle/>
          <a:p>
            <a:fld id="{B5CEABB6-07DC-46E8-9B57-56EC44A396E5}" type="slidenum">
              <a:rPr lang="en-US" smtClean="0">
                <a:latin typeface="Times New Roman" panose="02020603050405020304" pitchFamily="18" charset="0"/>
                <a:cs typeface="Times New Roman" panose="02020603050405020304" pitchFamily="18" charset="0"/>
              </a:rPr>
              <a:pPr/>
              <a:t>9</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11042472"/>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BCC3022A-70F1-4B7E-97CD-F6F1ACAD797D}">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{85918F8D-58E0-4B4D-8ECB-6AF41A8B129F}tf10081922_win32</Template>
  <TotalTime>102</TotalTime>
  <Words>695</Words>
  <Application>Microsoft Office PowerPoint</Application>
  <PresentationFormat>Widescreen</PresentationFormat>
  <Paragraphs>54</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Quire Sans Pro Light</vt:lpstr>
      <vt:lpstr>Times New Roman</vt:lpstr>
      <vt:lpstr>Tisa Offc Serif Pro</vt:lpstr>
      <vt:lpstr>Office Theme</vt:lpstr>
      <vt:lpstr>Why our  company is not using the Scrum methodology?</vt:lpstr>
      <vt:lpstr>Vision statement</vt:lpstr>
      <vt:lpstr>Agile Method</vt:lpstr>
      <vt:lpstr>PowerPoint Presentation</vt:lpstr>
      <vt:lpstr>Market summary</vt:lpstr>
      <vt:lpstr>Rewards of using Agile Method</vt:lpstr>
      <vt:lpstr>Key issues with Waterfall model</vt:lpstr>
      <vt:lpstr>Scrum</vt:lpstr>
      <vt:lpstr>PowerPoint Presentation</vt:lpstr>
      <vt:lpstr>Comments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our  company is not using the Scrum methodology?</dc:title>
  <dc:creator>AQEEL AHMAD</dc:creator>
  <cp:lastModifiedBy>AQEEL AHMAD</cp:lastModifiedBy>
  <cp:revision>18</cp:revision>
  <dcterms:created xsi:type="dcterms:W3CDTF">2023-02-08T11:14:35Z</dcterms:created>
  <dcterms:modified xsi:type="dcterms:W3CDTF">2023-02-08T13:00:23Z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